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7" r:id="rId5"/>
    <p:sldId id="324" r:id="rId6"/>
    <p:sldId id="364" r:id="rId7"/>
    <p:sldId id="359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5E1B2C-D6BE-9FAC-F4DB-69B1BB91DAE6}" name="Jasmine Pugh" initials="JP" userId="S::jasmine.pugh@mhfaengland.org::07435a4d-0c0b-4629-83c0-83ce10cc4d0f" providerId="AD"/>
  <p188:author id="{5783D441-DEA3-08AF-D81B-1C8488902C46}" name="Rob Christopher" initials="RC" userId="S::rob.christopher@mhfaengland.org::86427df3-bb7a-433f-9472-147dd4bfd690" providerId="AD"/>
  <p188:author id="{89A35048-BF02-212B-F069-8F48BE845DEA}" name="Sana Shah" initials="SS" userId="S::sana.shah@mhfaengland.org::b989903c-3c5b-4d7d-95c0-66453dcb0751" providerId="AD"/>
  <p188:author id="{D22E1DE8-A3E3-B4DD-538E-E07E08614CB8}" name="Susannah Mohammed" initials="SM" userId="S::susannah.davis@mhfaengland.org::114e041f-c36c-4693-a810-64cc11afa5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Sherlock" initials="BS" lastIdx="8" clrIdx="0">
    <p:extLst>
      <p:ext uri="{19B8F6BF-5375-455C-9EA6-DF929625EA0E}">
        <p15:presenceInfo xmlns:p15="http://schemas.microsoft.com/office/powerpoint/2012/main" userId="S::bethany.sherlock@mhfaengland.org::fe023797-8062-4f9d-b92c-ea642aeb0928" providerId="AD"/>
      </p:ext>
    </p:extLst>
  </p:cmAuthor>
  <p:cmAuthor id="2" name="Kristin Mewald" initials="KM" lastIdx="4" clrIdx="1">
    <p:extLst>
      <p:ext uri="{19B8F6BF-5375-455C-9EA6-DF929625EA0E}">
        <p15:presenceInfo xmlns:p15="http://schemas.microsoft.com/office/powerpoint/2012/main" userId="S::kristin.mewald@mhfaengland.org::6f7a7839-857b-426d-807b-a0397edb9c2c" providerId="AD"/>
      </p:ext>
    </p:extLst>
  </p:cmAuthor>
  <p:cmAuthor id="3" name="Vicki Cockman" initials="VC" lastIdx="7" clrIdx="2">
    <p:extLst>
      <p:ext uri="{19B8F6BF-5375-455C-9EA6-DF929625EA0E}">
        <p15:presenceInfo xmlns:p15="http://schemas.microsoft.com/office/powerpoint/2012/main" userId="S::vicki.cockman@mhfaengland.org::bde2fb5b-f1f8-4e8b-8d02-1a4468221e6b" providerId="AD"/>
      </p:ext>
    </p:extLst>
  </p:cmAuthor>
  <p:cmAuthor id="4" name="Aya Bdaiwi" initials="AB" lastIdx="8" clrIdx="3">
    <p:extLst>
      <p:ext uri="{19B8F6BF-5375-455C-9EA6-DF929625EA0E}">
        <p15:presenceInfo xmlns:p15="http://schemas.microsoft.com/office/powerpoint/2012/main" userId="S::aya.bdaiwi@mhfaengland.org::a49a1418-3a92-41e0-8e08-cf8caf816b72" providerId="AD"/>
      </p:ext>
    </p:extLst>
  </p:cmAuthor>
  <p:cmAuthor id="5" name="Leonie McIlroy" initials="LM" lastIdx="6" clrIdx="4">
    <p:extLst>
      <p:ext uri="{19B8F6BF-5375-455C-9EA6-DF929625EA0E}">
        <p15:presenceInfo xmlns:p15="http://schemas.microsoft.com/office/powerpoint/2012/main" userId="S::leonie.mcilroy@mhfaengland.org::a68ee3b3-6a3d-47a0-b663-5235271740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7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BD155-FC6C-497E-A2E2-0107BC03AD81}" v="3" dt="2023-08-29T14:53:59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>
        <p:scale>
          <a:sx n="60" d="100"/>
          <a:sy n="60" d="100"/>
        </p:scale>
        <p:origin x="1674" y="954"/>
      </p:cViewPr>
      <p:guideLst>
        <p:guide orient="horz" pos="73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B5BD3-A274-4BB9-9768-6D4C40A636A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AA845-7A44-4740-A25E-F4414B4E6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2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0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9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00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7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E457-A658-40D2-9779-CDB6CE75D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8B963-11FB-411D-8E4F-8D38FF479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700D-9371-4395-9C1F-1452CE45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027D-2CF4-433B-B755-62605FDA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84140-FAA7-42E0-B2C6-AB13D27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C81D-8788-42CC-9030-93E94AD7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70278-82CD-4C06-8544-3D8228819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9E63-41B6-49FA-832C-3C44AC38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2C321-661C-4A35-8AFA-D295A83D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937D-7BCE-4657-86F9-BE165D5A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9ED51-D0A5-4E12-9EDD-46528D1BA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01F54-9545-46AE-95CD-34F64DA37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237F-49E3-4D7E-B49F-CF67570A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C747B-CDE9-44E3-A28B-6A7F5BF5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8F3F-0851-4BB7-9D40-00A083ED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Light">
    <p:bg>
      <p:bgPr>
        <a:solidFill>
          <a:srgbClr val="0E6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963083" y="571500"/>
            <a:ext cx="10265835" cy="1117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4000" b="0" i="0">
                <a:solidFill>
                  <a:schemeClr val="accent3">
                    <a:lumOff val="44000"/>
                  </a:schemeClr>
                </a:solidFill>
                <a:latin typeface="Lato Bold"/>
                <a:ea typeface="Lato Light"/>
                <a:cs typeface="Lato Bold"/>
                <a:sym typeface="La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half" idx="1"/>
          </p:nvPr>
        </p:nvSpPr>
        <p:spPr>
          <a:xfrm>
            <a:off x="1115415" y="2249339"/>
            <a:ext cx="10092272" cy="2726681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1pPr>
            <a:lvl2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2pPr>
            <a:lvl3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3pPr>
            <a:lvl4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4pPr>
            <a:lvl5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61" y="5536258"/>
            <a:ext cx="894539" cy="75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245374" y="6153504"/>
            <a:ext cx="373177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 defTabSz="914400">
              <a:defRPr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Arial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635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AFAB-712B-4229-9531-3D0E014F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558571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F933-B08C-4D7D-8226-708B1467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45" y="1825625"/>
            <a:ext cx="10558571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F261-273D-4D6A-A3B1-7EF8FC58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2396-A306-48CB-92F8-C6636138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5859-6FFB-41A2-A062-A051C05E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4CAACE1-F639-1B4B-B296-39A7D945A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14" y="5502006"/>
            <a:ext cx="956033" cy="9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5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A7BF-2870-44B4-9D13-9B0D9348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B57C5-85BA-4FCD-A40B-39358AD8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1A44C-EF69-49E2-9B66-994A9EE5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1CE06-9C24-4B4A-9207-EA6D2966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4219-0337-457C-8E66-248A0368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91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41ED-AF8C-4391-9D11-78B39207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20C1F-7BAF-452B-8703-231D82F59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8888F-2E5D-4B8C-919E-C44DB1EA9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057C0-61DC-4105-8732-52B1D663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88571-9FA7-4E29-96BF-0C2AB5B1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BAA51-9BE0-4AB3-A2DA-280211EA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5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EAC0-F1BE-4F71-9D47-05D80D3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A214C-DEC6-4CF1-93D0-99DF3EA0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5C871-F2E5-4DCA-A905-945BD81CD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A15B-3909-4062-A402-11FCC5A46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42A6D-1DF1-46BC-9790-3424361BA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9BBCC-8AEC-4DB8-B93E-2F984D23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BD1C-6AAB-40EE-B1B2-DF3CFD53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6076F-C6AF-4BC4-8D09-9CF0B529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24E4-B61F-472A-8994-66028D5D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B9E73-89B2-49B7-8716-DD530044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3091-8A1A-4125-A9BC-9A789CFB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BED8B-D102-452A-A509-77AC3168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2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47FBF-F51F-4AE2-A8D6-21F38FA0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62C9B-86C2-4EE0-80E8-FABFFD3F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61B9C-2C36-4ACB-864C-EDBE2472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48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C4D0-1E1A-46DB-BD1B-DED21A36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3065-FDE3-4C38-9881-6834C57C3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A2480-0D8E-4EE0-868C-2910177BB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E193E-F044-4148-AD18-AD757F41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C0267-779C-4CC3-A61A-A608045D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FA17-A5F4-4810-A4FD-EDE4668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6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45A5-4A65-4A68-BB2D-79C0FADA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61E00-39C1-45C8-996B-A0CF4E91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6795D-0E03-4745-953D-96DBAB3D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BB90-74B1-4355-93F5-561E39F1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4A363-0157-4D98-BD40-39FC54D8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20A4-8DE4-4574-A564-1239D982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6DD1A4-52F7-E14E-BE9F-D053AEBB99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686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8E102-EE64-443C-A23E-6E24312B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40EE1-3699-4A02-8B8E-F6F629F8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8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699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BDE240F-46B2-7860-4B0D-3232B96D0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3867" r="1335" b="15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4558711"/>
            <a:ext cx="3673549" cy="2251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Mental Health First Aid</a:t>
            </a:r>
          </a:p>
          <a:p>
            <a:pPr>
              <a:spcBef>
                <a:spcPts val="600"/>
              </a:spcBef>
            </a:pPr>
            <a:endParaRPr lang="en-GB" sz="32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600" dirty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0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b="1" dirty="0" err="1">
                <a:latin typeface="Lato"/>
                <a:ea typeface="Lato"/>
                <a:cs typeface="Lato"/>
              </a:rPr>
              <a:t>MHFAider</a:t>
            </a:r>
            <a:r>
              <a:rPr lang="en-GB" dirty="0">
                <a:latin typeface="Lato"/>
                <a:ea typeface="Lato"/>
                <a:cs typeface="Lato"/>
              </a:rPr>
              <a:t> learning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31074" y="1604964"/>
            <a:ext cx="9879012" cy="3224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 you’ll also have access to ongoing learning to support you in the role and ensure you have the most up-to-date information on mental health.</a:t>
            </a:r>
            <a:endParaRPr lang="en-US" dirty="0">
              <a:latin typeface="Lato"/>
              <a:ea typeface="Lato"/>
              <a:cs typeface="Lato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Over the three years, you will benefit from: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A library of resources that will support you to have impactful conversations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 online events, exploring different topics and themes around mental health and the</a:t>
            </a:r>
            <a:r>
              <a:rPr lang="en-GB" sz="2000" b="1" dirty="0">
                <a:latin typeface="Lato"/>
                <a:ea typeface="Lato"/>
                <a:cs typeface="Lato"/>
              </a:rPr>
              <a:t>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="1" dirty="0">
                <a:latin typeface="Lato"/>
                <a:ea typeface="Lato"/>
                <a:cs typeface="Lato"/>
              </a:rPr>
              <a:t> </a:t>
            </a:r>
            <a:r>
              <a:rPr lang="en-GB" sz="2000" dirty="0">
                <a:latin typeface="Lato"/>
                <a:ea typeface="Lato"/>
                <a:cs typeface="Lato"/>
              </a:rPr>
              <a:t>role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 Exclusive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 content, regular online events to provide further learning and support so you are confident to perform your role effectively, long after your training</a:t>
            </a:r>
          </a:p>
        </p:txBody>
      </p:sp>
    </p:spTree>
    <p:extLst>
      <p:ext uri="{BB962C8B-B14F-4D97-AF65-F5344CB8AC3E}">
        <p14:creationId xmlns:p14="http://schemas.microsoft.com/office/powerpoint/2010/main" val="3013587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FCD6-B922-3F55-2776-E64D3438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MHFA England 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DD5F-78E5-D5DF-ABE4-02644195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 fontAlgn="base">
              <a:buSzPct val="100000"/>
              <a:buFont typeface="Lato" panose="020F0502020204030203" pitchFamily="34" charset="0"/>
              <a:buChar char="–"/>
              <a:tabLst>
                <a:tab pos="457200" algn="l"/>
              </a:tabLst>
            </a:pPr>
            <a:r>
              <a:rPr lang="en-GB" sz="20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91% of people had a better understanding of mental health after completing their MHFA England course </a:t>
            </a:r>
          </a:p>
          <a:p>
            <a:pPr lvl="0" fontAlgn="base">
              <a:buSzPct val="100000"/>
              <a:buFont typeface="Lato" panose="020F0502020204030203" pitchFamily="34" charset="0"/>
              <a:buChar char="–"/>
              <a:tabLst>
                <a:tab pos="457200" algn="l"/>
              </a:tabLst>
            </a:pPr>
            <a:r>
              <a:rPr lang="en-GB" sz="20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Since MHFA England was founded in 2007, our Instructor Members have trained hundreds and thousands of </a:t>
            </a:r>
            <a:r>
              <a:rPr lang="en-GB" sz="2000" dirty="0" err="1">
                <a:effectLst/>
                <a:ea typeface="Lato" panose="020F0502020204030203" pitchFamily="34" charset="0"/>
                <a:cs typeface="Lato" panose="020F0502020204030203" pitchFamily="34" charset="0"/>
              </a:rPr>
              <a:t>MHFAiders</a:t>
            </a:r>
            <a:endParaRPr lang="en-GB" sz="2000" baseline="30000" dirty="0" err="1"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fontAlgn="base">
              <a:buSzPct val="100000"/>
              <a:buFont typeface="Lato" panose="020F0502020204030203" pitchFamily="34" charset="0"/>
              <a:buChar char="–"/>
              <a:tabLst>
                <a:tab pos="457200" algn="l"/>
              </a:tabLst>
            </a:pPr>
            <a:r>
              <a:rPr lang="en-GB" sz="20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All MHFA England Instructor Members are accredited by the Royal Society of Public Health, meaning you can expect a quality assured and consistent training experience</a:t>
            </a:r>
          </a:p>
          <a:p>
            <a:pPr lvl="0" fontAlgn="base">
              <a:buSzPct val="100000"/>
              <a:buFont typeface="Lato" panose="020F0502020204030203" pitchFamily="34" charset="0"/>
              <a:buChar char="–"/>
              <a:tabLst>
                <a:tab pos="457200" algn="l"/>
              </a:tabLst>
            </a:pPr>
            <a:r>
              <a:rPr lang="en-GB" sz="20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We are committed to improving the mental health of the nation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16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people sitting on a bench&#10;&#10;Description automatically generated">
            <a:extLst>
              <a:ext uri="{FF2B5EF4-FFF2-40B4-BE49-F238E27FC236}">
                <a16:creationId xmlns:a16="http://schemas.microsoft.com/office/drawing/2014/main" id="{5849608B-D892-4869-B65F-6A57583B4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r="2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853857"/>
            <a:ext cx="3771325" cy="194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RSPH Level 3 Award in Mental Health First Aid</a:t>
            </a:r>
            <a:endParaRPr lang="en-GB" sz="3200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4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RSPH Level 3 Award in Mental Health First Aid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31074" y="1604964"/>
            <a:ext cx="9879012" cy="38974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MHFA England has partnered with Royal Society for Public Health (RSPH) to create an Office for Qualifications and Examinations Regulation (Ofqual) regulated qualification.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00000"/>
                </a:solidFill>
              </a:rPr>
              <a:t>By attending the MHFA course,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 you are eligible to take the </a:t>
            </a:r>
            <a:r>
              <a:rPr lang="en-GB" sz="2000" b="0" i="0" dirty="0" err="1">
                <a:solidFill>
                  <a:srgbClr val="000000"/>
                </a:solidFill>
                <a:effectLst/>
              </a:rPr>
              <a:t>eAssessment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 to gain your </a:t>
            </a:r>
            <a:r>
              <a:rPr lang="en-GB" sz="2000" b="0" i="0" dirty="0" err="1">
                <a:solidFill>
                  <a:srgbClr val="000000"/>
                </a:solidFill>
                <a:effectLst/>
              </a:rPr>
              <a:t>MHFAider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 qualification.</a:t>
            </a:r>
            <a:endParaRPr lang="en-GB" sz="2000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00000"/>
                </a:solidFill>
              </a:rPr>
              <a:t>RSPH Level 3 Award in Mental Health First Aid gives you the opportunity to: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Embed your learning further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Build confidence  in your ability to carry out the role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Demonstrate your expertise and commitment</a:t>
            </a:r>
          </a:p>
        </p:txBody>
      </p:sp>
    </p:spTree>
    <p:extLst>
      <p:ext uri="{BB962C8B-B14F-4D97-AF65-F5344CB8AC3E}">
        <p14:creationId xmlns:p14="http://schemas.microsoft.com/office/powerpoint/2010/main" val="15996465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C9CD1B-C600-4FE9-92E3-A31107D21444}"/>
              </a:ext>
            </a:extLst>
          </p:cNvPr>
          <p:cNvSpPr txBox="1">
            <a:spLocks/>
          </p:cNvSpPr>
          <p:nvPr/>
        </p:nvSpPr>
        <p:spPr>
          <a:xfrm>
            <a:off x="465571" y="3111500"/>
            <a:ext cx="486843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>
                <a:latin typeface="Lato"/>
                <a:ea typeface="Lato"/>
                <a:cs typeface="Lato"/>
              </a:rPr>
              <a:t>Thank you</a:t>
            </a:r>
            <a:endParaRPr lang="en-GB"/>
          </a:p>
        </p:txBody>
      </p:sp>
      <p:pic>
        <p:nvPicPr>
          <p:cNvPr id="19" name="Content Placeholder 1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630A3BC-A3C4-49D6-9955-F06319254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r="15466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475093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78" y="595730"/>
            <a:ext cx="1047932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Lato"/>
                <a:ea typeface="Lato"/>
                <a:cs typeface="Lato"/>
              </a:rPr>
              <a:t>Train </a:t>
            </a:r>
            <a:r>
              <a:rPr lang="en-GB" b="1" dirty="0">
                <a:latin typeface="Lato"/>
                <a:ea typeface="Lato"/>
                <a:cs typeface="Lato"/>
              </a:rPr>
              <a:t>as </a:t>
            </a:r>
            <a:r>
              <a:rPr lang="en-GB" dirty="0">
                <a:latin typeface="Lato"/>
                <a:ea typeface="Lato"/>
                <a:cs typeface="Lato"/>
              </a:rPr>
              <a:t>a </a:t>
            </a:r>
            <a:r>
              <a:rPr lang="en-GB" b="1" dirty="0">
                <a:latin typeface="Lato"/>
                <a:ea typeface="Lato"/>
                <a:cs typeface="Lato"/>
              </a:rPr>
              <a:t>Mental Health First </a:t>
            </a:r>
            <a:r>
              <a:rPr lang="en-GB" dirty="0">
                <a:latin typeface="Lato"/>
                <a:ea typeface="Lato"/>
                <a:cs typeface="Lato"/>
              </a:rPr>
              <a:t>Aider and receive three years of support and benefits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20479" y="2133945"/>
            <a:ext cx="10479320" cy="3214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This course is ideal for those who would like to become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to: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Gain the knowledge and skills to spot signs of people experiencing poor mental health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Be confident starting a conversation and signpost a person to appropriate support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Alongside the best evidence-based Mental Health First Aid training,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dirty="0">
                <a:latin typeface="Lato"/>
                <a:ea typeface="Lato"/>
                <a:cs typeface="Lato"/>
              </a:rPr>
              <a:t> are also provided with three-year access to ongoing learning and support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through the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MHFAider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 Support App</a:t>
            </a:r>
            <a:r>
              <a:rPr lang="en-GB" sz="2000" baseline="30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.</a:t>
            </a:r>
            <a:r>
              <a:rPr lang="en-GB" sz="2000" dirty="0">
                <a:latin typeface="Lato"/>
                <a:ea typeface="Lato"/>
                <a:cs typeface="Lato"/>
              </a:rPr>
              <a:t>  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gives you 24/7 digital support, access to exclusive resources, ongoing learning opportunities, and the benefit of joining England’s largest community of trained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dirty="0">
                <a:latin typeface="Lato"/>
                <a:ea typeface="Lato"/>
                <a:cs typeface="Lato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sz="2000" dirty="0"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605557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>
                <a:latin typeface="Lato"/>
                <a:ea typeface="Lato"/>
                <a:cs typeface="Lato"/>
              </a:rPr>
              <a:t>Benefits of our Mental Health First Aid course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1533525" y="1604963"/>
            <a:ext cx="9201149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Reduces stigma around mental ill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Gives you increased confidence to have a supportive conversation about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romotes equity and understanding around mental health from different perspectives</a:t>
            </a:r>
            <a:endParaRPr lang="en-GB" sz="2000" dirty="0">
              <a:solidFill>
                <a:srgbClr val="FF000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Helps to build supportive communities and promotes open conversations about mental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Encourages self-care, giving you the tools to look after your own and others'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Promotes early intervention and recovery, which can prevent an individual's mental health deteriorating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FB12C-7B09-40FF-97A9-5B8B0819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19" y="3193433"/>
            <a:ext cx="436208" cy="3877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E9CEF1-5EB2-4022-A937-85914FE41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857" y="2297835"/>
            <a:ext cx="463533" cy="46353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473CFE7-38C0-496F-8223-96B1C6029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33" y="4810173"/>
            <a:ext cx="405780" cy="4057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BC35F0C-4F37-475B-B92F-E6A605805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733" y="4013238"/>
            <a:ext cx="405780" cy="4057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B038099-70B2-C7EE-0B23-8F6A0FB1C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5856" y="1604963"/>
            <a:ext cx="463534" cy="4635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1ECB0B4-DCB0-BC88-33D1-4A00179C4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5857" y="5607108"/>
            <a:ext cx="463532" cy="4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63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>
                <a:latin typeface="Lato"/>
                <a:ea typeface="Lato"/>
                <a:cs typeface="Lato"/>
              </a:rPr>
              <a:t>Learning outcomes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70345" y="1604963"/>
            <a:ext cx="10529455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 you will be able to: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Recognise those that may be experiencing poor mental health and provide them with first-level support and early intervention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Encourage a person to identify and access sources of professional help and other supports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active listening and empathy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Have a conversation with improved mental health literacy around language and stigma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Discuss the role in depth, including boundaries and confidentiality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self-care</a:t>
            </a:r>
          </a:p>
        </p:txBody>
      </p:sp>
    </p:spTree>
    <p:extLst>
      <p:ext uri="{BB962C8B-B14F-4D97-AF65-F5344CB8AC3E}">
        <p14:creationId xmlns:p14="http://schemas.microsoft.com/office/powerpoint/2010/main" val="31166526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b="0" dirty="0">
                <a:latin typeface="Lato"/>
                <a:ea typeface="Lato"/>
                <a:cs typeface="Lato"/>
              </a:rPr>
              <a:t> </a:t>
            </a:r>
            <a:r>
              <a:rPr lang="en-GB" dirty="0">
                <a:latin typeface="Lato"/>
                <a:ea typeface="Lato"/>
                <a:cs typeface="Lato"/>
              </a:rPr>
              <a:t>s</a:t>
            </a:r>
            <a:r>
              <a:rPr lang="en-GB" b="1" dirty="0">
                <a:latin typeface="Lato"/>
                <a:ea typeface="Lato"/>
                <a:cs typeface="Lato"/>
              </a:rPr>
              <a:t>upport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25E68-2261-1EAC-E0F1-DD771304F1F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17309-4EC6-23C3-2AA9-82F35782D8CD}"/>
              </a:ext>
            </a:extLst>
          </p:cNvPr>
          <p:cNvSpPr txBox="1"/>
          <p:nvPr/>
        </p:nvSpPr>
        <p:spPr>
          <a:xfrm>
            <a:off x="683795" y="1616243"/>
            <a:ext cx="10416005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Lato"/>
                <a:ea typeface="Lato"/>
                <a:cs typeface="Segoe UI"/>
              </a:rPr>
              <a:t>MHFA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 training doesn't stop when the course comes to an end. MHFA England offers continuous support for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dirty="0">
                <a:latin typeface="Lato"/>
                <a:ea typeface="Lato"/>
                <a:cs typeface="Segoe UI"/>
              </a:rPr>
              <a:t>, well beyond your initial certification, to ensure you can lead impactful MHFA interventions.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Lato"/>
                <a:cs typeface="Segoe UI"/>
              </a:rPr>
              <a:t>As an 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</a:t>
            </a:r>
            <a:r>
              <a:rPr lang="en-GB" sz="2000" dirty="0">
                <a:latin typeface="Lato"/>
                <a:ea typeface="Lato"/>
                <a:cs typeface="Segoe UI"/>
              </a:rPr>
              <a:t> you will get automatic 24/7 digital support through </a:t>
            </a:r>
            <a:r>
              <a:rPr lang="en-GB" sz="2000" dirty="0">
                <a:latin typeface="Lato"/>
                <a:ea typeface="Lato"/>
                <a:cs typeface="Lato"/>
              </a:rPr>
              <a:t>the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 Support App. From there, you'll find exclusive resources, ongoing learning </a:t>
            </a:r>
            <a:r>
              <a:rPr lang="en-GB" sz="2000" dirty="0">
                <a:latin typeface="Lato"/>
                <a:ea typeface="Lato"/>
                <a:cs typeface="Segoe UI"/>
              </a:rPr>
              <a:t>opportunities to grow your confidence, and gain the benefit of joining England’s largest community of trained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dirty="0">
                <a:latin typeface="Lato"/>
                <a:ea typeface="Lato"/>
                <a:cs typeface="Segoe UI"/>
              </a:rPr>
              <a:t>.​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+mn-lt"/>
                <a:cs typeface="+mn-lt"/>
              </a:rPr>
              <a:t>This support will give you an opportunity to:</a:t>
            </a:r>
            <a:endParaRPr lang="en-US" sz="2000" dirty="0">
              <a:latin typeface="Lato"/>
              <a:ea typeface="+mn-lt"/>
              <a:cs typeface="+mn-lt"/>
            </a:endParaRP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Keep your learning alive  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Quickly reference something 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Connect you with a group of people improving the mental health of the nation</a:t>
            </a:r>
            <a:r>
              <a:rPr lang="en-GB" dirty="0">
                <a:latin typeface="Lato"/>
                <a:ea typeface="+mn-lt"/>
                <a:cs typeface="+mn-lt"/>
              </a:rPr>
              <a:t> </a:t>
            </a:r>
            <a:endParaRPr lang="en-GB" dirty="0">
              <a:latin typeface="Lato"/>
              <a:ea typeface="Lato"/>
              <a:cs typeface="Lato"/>
            </a:endParaRPr>
          </a:p>
          <a:p>
            <a:r>
              <a:rPr lang="en-GB" dirty="0">
                <a:latin typeface="Lato"/>
                <a:ea typeface="Lato"/>
                <a:cs typeface="Segoe UI"/>
              </a:rPr>
              <a:t> ​</a:t>
            </a:r>
          </a:p>
        </p:txBody>
      </p:sp>
    </p:spTree>
    <p:extLst>
      <p:ext uri="{BB962C8B-B14F-4D97-AF65-F5344CB8AC3E}">
        <p14:creationId xmlns:p14="http://schemas.microsoft.com/office/powerpoint/2010/main" val="3494907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us&#10;&#10;Description automatically generated with low confidence">
            <a:extLst>
              <a:ext uri="{FF2B5EF4-FFF2-40B4-BE49-F238E27FC236}">
                <a16:creationId xmlns:a16="http://schemas.microsoft.com/office/drawing/2014/main" id="{2EC1BFF4-926B-41A5-8F71-4E703AA0C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9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910164"/>
            <a:ext cx="3673549" cy="1603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 </a:t>
            </a:r>
            <a:br>
              <a:rPr lang="en-GB" sz="3600" dirty="0"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</a:br>
            <a:r>
              <a:rPr lang="en-GB" sz="3600" dirty="0" err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MHFAider</a:t>
            </a:r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 Support App</a:t>
            </a:r>
            <a:r>
              <a:rPr lang="en-GB" sz="3600" baseline="300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 </a:t>
            </a:r>
            <a:endParaRPr lang="en-GB" baseline="30000" dirty="0">
              <a:solidFill>
                <a:schemeClr val="bg1"/>
              </a:solidFill>
              <a:latin typeface="Lato Bold"/>
              <a:ea typeface="Lato Bold"/>
              <a:cs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416281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 err="1">
                <a:latin typeface="Lato Bold"/>
                <a:ea typeface="Lato"/>
                <a:cs typeface="Lato"/>
              </a:rPr>
              <a:t>MHFAider</a:t>
            </a:r>
            <a:r>
              <a:rPr lang="en-GB" dirty="0">
                <a:latin typeface="Lato Bold"/>
                <a:ea typeface="Lato"/>
                <a:cs typeface="Lato"/>
              </a:rPr>
              <a:t> Support App</a:t>
            </a:r>
            <a:r>
              <a:rPr lang="en-GB" b="0" dirty="0">
                <a:latin typeface="Lato"/>
                <a:ea typeface="Lato"/>
                <a:cs typeface="Lato"/>
              </a:rPr>
              <a:t> </a:t>
            </a:r>
            <a:endParaRPr lang="en-GB" b="1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50863" y="1604963"/>
            <a:ext cx="9879012" cy="4668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empowers you as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 with the following features: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Secure conversation logging </a:t>
            </a:r>
            <a:r>
              <a:rPr lang="en-GB" sz="2000" dirty="0">
                <a:latin typeface="Lato"/>
                <a:ea typeface="Lato"/>
                <a:cs typeface="Lato"/>
              </a:rPr>
              <a:t>for you to make reflective notes to record and reflect while protecting confidentiality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Reminders</a:t>
            </a:r>
            <a:r>
              <a:rPr lang="en-GB" sz="2000" dirty="0">
                <a:latin typeface="Lato"/>
                <a:ea typeface="Lato"/>
                <a:cs typeface="Lato"/>
              </a:rPr>
              <a:t> for wellbeing check-ins with people you are supporting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24/7 text support service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Shout</a:t>
            </a:r>
            <a:r>
              <a:rPr lang="en-GB" sz="2000" dirty="0">
                <a:latin typeface="Lato"/>
                <a:ea typeface="Lato"/>
                <a:cs typeface="Lato"/>
              </a:rPr>
              <a:t>, for advice and reassurance on a Mental Health First Aid conversation or to support your own wellbeing after a difficult conversation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Resource library </a:t>
            </a:r>
            <a:r>
              <a:rPr lang="en-GB" sz="2000" dirty="0">
                <a:latin typeface="Lato"/>
                <a:ea typeface="Lato"/>
                <a:cs typeface="Lato"/>
              </a:rPr>
              <a:t>of toolkits, guidance, animations and core mental health concepts to support the you in your role as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endParaRPr lang="en-GB" sz="2000" baseline="30000" dirty="0" err="1">
              <a:latin typeface="Lato"/>
              <a:ea typeface="Lato"/>
              <a:cs typeface="Lato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Signposting database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Hub of Hope</a:t>
            </a:r>
            <a:r>
              <a:rPr lang="en-GB" sz="2000" dirty="0">
                <a:latin typeface="Lato"/>
                <a:ea typeface="Lato"/>
                <a:cs typeface="Lato"/>
              </a:rPr>
              <a:t> to find local and national mental health services for additional support</a:t>
            </a:r>
          </a:p>
        </p:txBody>
      </p:sp>
    </p:spTree>
    <p:extLst>
      <p:ext uri="{BB962C8B-B14F-4D97-AF65-F5344CB8AC3E}">
        <p14:creationId xmlns:p14="http://schemas.microsoft.com/office/powerpoint/2010/main" val="41450693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dirty="0">
                <a:latin typeface="Lato"/>
                <a:ea typeface="Lato"/>
                <a:cs typeface="Lato"/>
              </a:rPr>
              <a:t> Support App features</a:t>
            </a:r>
            <a:endParaRPr lang="en-US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76C718-BF5C-4CCC-A135-62D149182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75" y="1589165"/>
            <a:ext cx="2205851" cy="447866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A8C0B2-7B47-4668-987E-69626C446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70" y="1579943"/>
            <a:ext cx="2205852" cy="447866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DC4E29-B484-45EB-9A86-67423C1A8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1579948"/>
            <a:ext cx="2205851" cy="4478666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C04B91E-149D-46BC-A10A-EAFB2AE7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58" y="1607608"/>
            <a:ext cx="2201310" cy="44694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34A049-4256-4CD1-BC99-04B0CB28A27A}"/>
              </a:ext>
            </a:extLst>
          </p:cNvPr>
          <p:cNvSpPr txBox="1">
            <a:spLocks/>
          </p:cNvSpPr>
          <p:nvPr/>
        </p:nvSpPr>
        <p:spPr>
          <a:xfrm>
            <a:off x="663954" y="6049168"/>
            <a:ext cx="1994651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Home screen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774233-4785-40A3-8475-C7D23B72FE9F}"/>
              </a:ext>
            </a:extLst>
          </p:cNvPr>
          <p:cNvSpPr txBox="1">
            <a:spLocks/>
          </p:cNvSpPr>
          <p:nvPr/>
        </p:nvSpPr>
        <p:spPr>
          <a:xfrm>
            <a:off x="2895333" y="6049168"/>
            <a:ext cx="2477516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Conversation logging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AD9C57-642D-4A1D-A3B0-8B33BD17568A}"/>
              </a:ext>
            </a:extLst>
          </p:cNvPr>
          <p:cNvSpPr txBox="1">
            <a:spLocks/>
          </p:cNvSpPr>
          <p:nvPr/>
        </p:nvSpPr>
        <p:spPr>
          <a:xfrm>
            <a:off x="5983234" y="6032061"/>
            <a:ext cx="1213628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Insights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843D62-C90F-4BD9-8780-B798C160A598}"/>
              </a:ext>
            </a:extLst>
          </p:cNvPr>
          <p:cNvSpPr txBox="1">
            <a:spLocks/>
          </p:cNvSpPr>
          <p:nvPr/>
        </p:nvSpPr>
        <p:spPr>
          <a:xfrm>
            <a:off x="8030398" y="6049168"/>
            <a:ext cx="2137124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Resource library</a:t>
            </a:r>
          </a:p>
        </p:txBody>
      </p:sp>
    </p:spTree>
    <p:extLst>
      <p:ext uri="{BB962C8B-B14F-4D97-AF65-F5344CB8AC3E}">
        <p14:creationId xmlns:p14="http://schemas.microsoft.com/office/powerpoint/2010/main" val="106153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15742981-8238-23D2-5195-5538471E2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853857"/>
            <a:ext cx="3771325" cy="194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 </a:t>
            </a:r>
            <a:br>
              <a:rPr lang="en-GB" sz="3600" dirty="0">
                <a:latin typeface="Lato Bold"/>
                <a:ea typeface="Lato Bold"/>
                <a:cs typeface="Lato Bold"/>
              </a:rPr>
            </a:br>
            <a:r>
              <a:rPr lang="en-GB" sz="3600" dirty="0" err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MHFAider</a:t>
            </a:r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78468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1.1.1 Slidedeck - Session 1" id="{6936C4C9-4DF0-424E-AC9C-6E00EC331736}" vid="{A91A57CC-9A16-4E11-B239-0A1B6239CD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6EA0AFDF6BC499D8C850C2B41FE23" ma:contentTypeVersion="19" ma:contentTypeDescription="Create a new document." ma:contentTypeScope="" ma:versionID="ca450436d7f8e506497b7a86b9960587">
  <xsd:schema xmlns:xsd="http://www.w3.org/2001/XMLSchema" xmlns:xs="http://www.w3.org/2001/XMLSchema" xmlns:p="http://schemas.microsoft.com/office/2006/metadata/properties" xmlns:ns2="8b7acd63-a9f4-452b-9d81-3828de720deb" xmlns:ns3="f90d60b8-9ccb-4254-8409-1ad533f57a29" targetNamespace="http://schemas.microsoft.com/office/2006/metadata/properties" ma:root="true" ma:fieldsID="f4ae0d5338de00eb33caec351c201bbb" ns2:_="" ns3:_="">
    <xsd:import namespace="8b7acd63-a9f4-452b-9d81-3828de720deb"/>
    <xsd:import namespace="f90d60b8-9ccb-4254-8409-1ad533f57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Image" minOccurs="0"/>
                <xsd:element ref="ns2:Link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acd63-a9f4-452b-9d81-3828de720d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age" ma:index="20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2fbf916-0512-4b03-9a85-3ebf1bbe3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d60b8-9ccb-4254-8409-1ad533f57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4506e50-996f-445a-8552-7eb1b3c863de}" ma:internalName="TaxCatchAll" ma:showField="CatchAllData" ma:web="f90d60b8-9ccb-4254-8409-1ad533f57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8b7acd63-a9f4-452b-9d81-3828de720deb">
      <Url xsi:nil="true"/>
      <Description xsi:nil="true"/>
    </Image>
    <Link xmlns="8b7acd63-a9f4-452b-9d81-3828de720deb">
      <Url xsi:nil="true"/>
      <Description xsi:nil="true"/>
    </Link>
    <lcf76f155ced4ddcb4097134ff3c332f xmlns="8b7acd63-a9f4-452b-9d81-3828de720deb">
      <Terms xmlns="http://schemas.microsoft.com/office/infopath/2007/PartnerControls"/>
    </lcf76f155ced4ddcb4097134ff3c332f>
    <TaxCatchAll xmlns="f90d60b8-9ccb-4254-8409-1ad533f57a29" xsi:nil="true"/>
    <SharedWithUsers xmlns="f90d60b8-9ccb-4254-8409-1ad533f57a29">
      <UserInfo>
        <DisplayName>Aya Bdaiwi</DisplayName>
        <AccountId>3218</AccountId>
        <AccountType/>
      </UserInfo>
      <UserInfo>
        <DisplayName>Leonie McIlroy</DisplayName>
        <AccountId>1599</AccountId>
        <AccountType/>
      </UserInfo>
      <UserInfo>
        <DisplayName>Bethany Sherlock</DisplayName>
        <AccountId>4252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868E4AC-6B66-4B59-A489-CA5884376F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C294E6-FFF8-4559-B0B0-27159C9748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7acd63-a9f4-452b-9d81-3828de720deb"/>
    <ds:schemaRef ds:uri="f90d60b8-9ccb-4254-8409-1ad533f57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D24F4F-6B37-46EA-82D4-56F64D37DE1B}">
  <ds:schemaRefs>
    <ds:schemaRef ds:uri="http://schemas.microsoft.com/office/2006/metadata/properties"/>
    <ds:schemaRef ds:uri="http://purl.org/dc/elements/1.1/"/>
    <ds:schemaRef ds:uri="http://purl.org/dc/dcmitype/"/>
    <ds:schemaRef ds:uri="8b7acd63-a9f4-452b-9d81-3828de720deb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f90d60b8-9ccb-4254-8409-1ad533f57a29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790</Words>
  <Application>Microsoft Office PowerPoint</Application>
  <PresentationFormat>Widescreen</PresentationFormat>
  <Paragraphs>70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Train as a Mental Health First Aider and receive three years of support and benefits</vt:lpstr>
      <vt:lpstr>Benefits of our Mental Health First Aid course</vt:lpstr>
      <vt:lpstr>Learning outcomes</vt:lpstr>
      <vt:lpstr> MHFAider support</vt:lpstr>
      <vt:lpstr>PowerPoint Presentation</vt:lpstr>
      <vt:lpstr>MHFAider Support App </vt:lpstr>
      <vt:lpstr> MHFAider Support App features</vt:lpstr>
      <vt:lpstr>PowerPoint Presentation</vt:lpstr>
      <vt:lpstr> MHFAider learning</vt:lpstr>
      <vt:lpstr>Why MHFA England training?</vt:lpstr>
      <vt:lpstr>PowerPoint Presentation</vt:lpstr>
      <vt:lpstr>RSPH Level 3 Award in Mental Health First Aid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runs here</dc:title>
  <dc:creator>Rob Christopher</dc:creator>
  <cp:lastModifiedBy>Lucy Hislop</cp:lastModifiedBy>
  <cp:revision>33</cp:revision>
  <dcterms:created xsi:type="dcterms:W3CDTF">2021-11-12T14:53:36Z</dcterms:created>
  <dcterms:modified xsi:type="dcterms:W3CDTF">2023-08-31T09:05:20Z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0x0101009346EA0AFDF6BC499D8C850C2B41FE23</vt:lpwstr>
  </property>
  <property fmtid="{D5CDD505-2E9C-101B-9397-08002B2CF9AE}" pid="3" name="MediaServiceImageTags">
    <vt:lpwstr/>
  </property>
</Properties>
</file>